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74" r:id="rId4"/>
    <p:sldId id="258" r:id="rId5"/>
    <p:sldId id="259" r:id="rId6"/>
    <p:sldId id="261" r:id="rId7"/>
    <p:sldId id="295" r:id="rId8"/>
    <p:sldId id="268" r:id="rId9"/>
    <p:sldId id="262" r:id="rId10"/>
    <p:sldId id="263" r:id="rId11"/>
    <p:sldId id="260" r:id="rId12"/>
    <p:sldId id="264" r:id="rId13"/>
    <p:sldId id="265" r:id="rId14"/>
    <p:sldId id="266" r:id="rId15"/>
    <p:sldId id="271" r:id="rId16"/>
    <p:sldId id="272" r:id="rId17"/>
    <p:sldId id="273" r:id="rId18"/>
    <p:sldId id="275" r:id="rId19"/>
    <p:sldId id="276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1" r:id="rId33"/>
    <p:sldId id="290" r:id="rId34"/>
    <p:sldId id="292" r:id="rId35"/>
    <p:sldId id="293" r:id="rId36"/>
    <p:sldId id="294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62191-5A7C-47F7-88EA-888D843F9518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AAC94-FB7B-4627-B7A4-7A7125418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090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AAC94-FB7B-4627-B7A4-7A712541887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5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362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61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89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5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847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289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31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16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67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82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87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2FCC1-FEEB-4C8A-9B1B-7B6CFC4D423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65181-66CE-490E-BE51-8D45DF51A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61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6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7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8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0.png"/><Relationship Id="rId5" Type="http://schemas.openxmlformats.org/officeDocument/2006/relationships/image" Target="../media/image330.png"/><Relationship Id="rId10" Type="http://schemas.openxmlformats.org/officeDocument/2006/relationships/image" Target="../media/image36.png"/><Relationship Id="rId4" Type="http://schemas.openxmlformats.org/officeDocument/2006/relationships/image" Target="../media/image2.png"/><Relationship Id="rId9" Type="http://schemas.openxmlformats.org/officeDocument/2006/relationships/image" Target="../media/image35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350.png"/><Relationship Id="rId4" Type="http://schemas.openxmlformats.org/officeDocument/2006/relationships/image" Target="../media/image2.png"/><Relationship Id="rId9" Type="http://schemas.openxmlformats.org/officeDocument/2006/relationships/image" Target="../media/image3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image" Target="../media/image350.png"/><Relationship Id="rId4" Type="http://schemas.openxmlformats.org/officeDocument/2006/relationships/image" Target="../media/image2.png"/><Relationship Id="rId9" Type="http://schemas.openxmlformats.org/officeDocument/2006/relationships/image" Target="../media/image3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2.png"/><Relationship Id="rId9" Type="http://schemas.openxmlformats.org/officeDocument/2006/relationships/image" Target="../media/image4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10" Type="http://schemas.openxmlformats.org/officeDocument/2006/relationships/image" Target="../media/image36.png"/><Relationship Id="rId4" Type="http://schemas.openxmlformats.org/officeDocument/2006/relationships/image" Target="../media/image2.png"/><Relationship Id="rId9" Type="http://schemas.openxmlformats.org/officeDocument/2006/relationships/image" Target="../media/image4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10" Type="http://schemas.openxmlformats.org/officeDocument/2006/relationships/image" Target="../media/image36.png"/><Relationship Id="rId4" Type="http://schemas.openxmlformats.org/officeDocument/2006/relationships/image" Target="../media/image2.png"/><Relationship Id="rId9" Type="http://schemas.openxmlformats.org/officeDocument/2006/relationships/image" Target="../media/image4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5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5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5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39.png"/><Relationship Id="rId10" Type="http://schemas.openxmlformats.org/officeDocument/2006/relationships/image" Target="../media/image56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10" Type="http://schemas.openxmlformats.org/officeDocument/2006/relationships/image" Target="../media/image56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10" Type="http://schemas.openxmlformats.org/officeDocument/2006/relationships/image" Target="../media/image56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10" Type="http://schemas.openxmlformats.org/officeDocument/2006/relationships/image" Target="../media/image63.png"/><Relationship Id="rId4" Type="http://schemas.openxmlformats.org/officeDocument/2006/relationships/image" Target="../media/image2.png"/><Relationship Id="rId9" Type="http://schemas.openxmlformats.org/officeDocument/2006/relationships/image" Target="../media/image5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10" Type="http://schemas.openxmlformats.org/officeDocument/2006/relationships/image" Target="../media/image63.png"/><Relationship Id="rId4" Type="http://schemas.openxmlformats.org/officeDocument/2006/relationships/image" Target="../media/image2.png"/><Relationship Id="rId9" Type="http://schemas.openxmlformats.org/officeDocument/2006/relationships/image" Target="../media/image50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10" Type="http://schemas.openxmlformats.org/officeDocument/2006/relationships/image" Target="../media/image63.png"/><Relationship Id="rId4" Type="http://schemas.openxmlformats.org/officeDocument/2006/relationships/image" Target="../media/image2.png"/><Relationship Id="rId9" Type="http://schemas.openxmlformats.org/officeDocument/2006/relationships/image" Target="../media/image50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10" Type="http://schemas.openxmlformats.org/officeDocument/2006/relationships/image" Target="../media/image36.png"/><Relationship Id="rId4" Type="http://schemas.openxmlformats.org/officeDocument/2006/relationships/image" Target="../media/image2.png"/><Relationship Id="rId9" Type="http://schemas.openxmlformats.org/officeDocument/2006/relationships/image" Target="../media/image50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10" Type="http://schemas.openxmlformats.org/officeDocument/2006/relationships/image" Target="../media/image36.png"/><Relationship Id="rId4" Type="http://schemas.openxmlformats.org/officeDocument/2006/relationships/image" Target="../media/image2.png"/><Relationship Id="rId9" Type="http://schemas.openxmlformats.org/officeDocument/2006/relationships/image" Target="../media/image50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10" Type="http://schemas.openxmlformats.org/officeDocument/2006/relationships/image" Target="../media/image36.png"/><Relationship Id="rId4" Type="http://schemas.openxmlformats.org/officeDocument/2006/relationships/image" Target="../media/image2.png"/><Relationship Id="rId9" Type="http://schemas.openxmlformats.org/officeDocument/2006/relationships/image" Target="../media/image5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0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0" Type="http://schemas.openxmlformats.org/officeDocument/2006/relationships/image" Target="../media/image2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Equal tangents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Inspired by a diagram in</a:t>
            </a:r>
          </a:p>
          <a:p>
            <a:r>
              <a:rPr lang="en-GB" dirty="0"/>
              <a:t>“Introducing Pure Mathematics” (Smedley and Wiseman, 2</a:t>
            </a:r>
            <a:r>
              <a:rPr lang="en-GB" baseline="30000" dirty="0"/>
              <a:t>nd</a:t>
            </a:r>
            <a:r>
              <a:rPr lang="en-GB" dirty="0"/>
              <a:t> edition) p227</a:t>
            </a:r>
          </a:p>
        </p:txBody>
      </p:sp>
    </p:spTree>
    <p:extLst>
      <p:ext uri="{BB962C8B-B14F-4D97-AF65-F5344CB8AC3E}">
        <p14:creationId xmlns:p14="http://schemas.microsoft.com/office/powerpoint/2010/main" val="1430963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7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8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3</m:t>
                      </m:r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+</m:t>
                      </m:r>
                      <m:r>
                        <a:rPr lang="en-GB" i="1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rot="-2460000">
            <a:off x="5392830" y="2208281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-4500000">
            <a:off x="4703980" y="345548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87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7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8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3</m:t>
                      </m:r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+</m:t>
                      </m:r>
                      <m:r>
                        <a:rPr lang="en-GB" i="1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rot="-3420000">
            <a:off x="5573176" y="2545252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-3420000">
            <a:off x="5021509" y="3535852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77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7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8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3</m:t>
                      </m:r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+</m:t>
                      </m:r>
                      <m:r>
                        <a:rPr lang="en-GB" i="1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 rot="-5400000">
            <a:off x="5856824" y="310037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-1440000">
            <a:off x="5493926" y="368408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93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7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8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3</m:t>
                      </m:r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+</m:t>
                      </m:r>
                      <m:r>
                        <a:rPr lang="en-GB" i="1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rot="3120000">
            <a:off x="6504549" y="3794641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20000">
            <a:off x="6295354" y="414128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81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7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8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3</m:t>
                      </m:r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+</m:t>
                      </m:r>
                      <m:r>
                        <a:rPr lang="en-GB" i="1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 rot="2640000">
            <a:off x="7230208" y="4444449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800000">
            <a:off x="7017926" y="4727867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01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7201" y="2275344"/>
                <a:ext cx="2590799" cy="23083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If the circles overlap then the locus of point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coincides with the common chord.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1" y="2275344"/>
                <a:ext cx="2590799" cy="2308324"/>
              </a:xfrm>
              <a:prstGeom prst="rect">
                <a:avLst/>
              </a:prstGeom>
              <a:blipFill rotWithShape="1">
                <a:blip r:embed="rId4"/>
                <a:stretch>
                  <a:fillRect l="-3529" t="-2111" r="-4235" b="-501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429000" y="10668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1066800"/>
                <a:ext cx="418704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7226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436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06" y="2314852"/>
            <a:ext cx="4801394" cy="4085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79201" y="39469"/>
            <a:ext cx="41855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3058" y="838200"/>
                <a:ext cx="8897885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answers are not all the same but easily obtained by you.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locus of point P is always given by: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𝑟𝑎𝑑𝑖𝑢𝑠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𝑜𝑓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𝑙𝑎𝑟𝑔𝑒𝑟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𝑐𝑖𝑟𝑐𝑙𝑒</m:t>
                              </m:r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>
                                  <a:latin typeface="Cambria Math"/>
                                </a:rPr>
                                <m:t>𝑟𝑎𝑑𝑖𝑢𝑠</m:t>
                              </m:r>
                              <m:r>
                                <a:rPr lang="en-GB" sz="2400" b="0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sz="2400" b="0" i="1">
                                  <a:latin typeface="Cambria Math"/>
                                </a:rPr>
                                <m:t>𝑜𝑓</m:t>
                              </m:r>
                              <m:r>
                                <a:rPr lang="en-GB" sz="2400" b="0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𝑠𝑚𝑎𝑙𝑙𝑒𝑟</m:t>
                              </m:r>
                              <m:r>
                                <a:rPr lang="en-GB" sz="2400" b="0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sz="2400" b="0" i="1">
                                  <a:latin typeface="Cambria Math"/>
                                </a:rPr>
                                <m:t>𝑐𝑖𝑟𝑐𝑙𝑒</m:t>
                              </m:r>
                            </m:e>
                          </m:d>
                        </m:e>
                        <m:sup>
                          <m:r>
                            <a:rPr lang="en-GB" sz="2400" b="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1" i="1" smtClean="0">
                          <a:latin typeface="Cambria Math"/>
                        </a:rPr>
                        <m:t>𝒚</m:t>
                      </m:r>
                      <m:r>
                        <a:rPr lang="en-GB" sz="2400" b="1" i="1" smtClean="0">
                          <a:latin typeface="Cambria Math"/>
                        </a:rPr>
                        <m:t>=</m:t>
                      </m:r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58" y="838200"/>
                <a:ext cx="8897885" cy="1569660"/>
              </a:xfrm>
              <a:prstGeom prst="rect">
                <a:avLst/>
              </a:prstGeom>
              <a:blipFill rotWithShape="1">
                <a:blip r:embed="rId4"/>
                <a:stretch>
                  <a:fillRect l="-548" t="-1556" b="-46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410200" y="4358163"/>
                <a:ext cx="288752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1</m:t>
                      </m:r>
                      <m:r>
                        <a:rPr lang="en-GB" sz="3200" b="0" i="1" dirty="0" smtClean="0">
                          <a:latin typeface="Cambria Math"/>
                        </a:rPr>
                        <m:t>0 </m:t>
                      </m:r>
                      <m:r>
                        <a:rPr lang="en-GB" sz="3200" i="1" dirty="0">
                          <a:latin typeface="Cambria Math"/>
                        </a:rPr>
                        <m:t>𝑥</m:t>
                      </m:r>
                      <m:r>
                        <a:rPr lang="en-GB" sz="3200" i="1" dirty="0">
                          <a:latin typeface="Cambria Math"/>
                        </a:rPr>
                        <m:t>+4 </m:t>
                      </m:r>
                      <m:r>
                        <a:rPr lang="en-GB" sz="3200" i="1" dirty="0">
                          <a:latin typeface="Cambria Math"/>
                        </a:rPr>
                        <m:t>𝑦</m:t>
                      </m:r>
                      <m:r>
                        <a:rPr lang="en-GB" sz="3200" i="1" dirty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4358163"/>
                <a:ext cx="2887521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c 4"/>
          <p:cNvSpPr/>
          <p:nvPr/>
        </p:nvSpPr>
        <p:spPr>
          <a:xfrm>
            <a:off x="3873500" y="3263900"/>
            <a:ext cx="1968500" cy="2514600"/>
          </a:xfrm>
          <a:prstGeom prst="arc">
            <a:avLst>
              <a:gd name="adj1" fmla="val 16268065"/>
              <a:gd name="adj2" fmla="val 2097809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c 6"/>
          <p:cNvSpPr/>
          <p:nvPr/>
        </p:nvSpPr>
        <p:spPr>
          <a:xfrm>
            <a:off x="3390900" y="3556000"/>
            <a:ext cx="3454687" cy="2514600"/>
          </a:xfrm>
          <a:prstGeom prst="arc">
            <a:avLst>
              <a:gd name="adj1" fmla="val 242377"/>
              <a:gd name="adj2" fmla="val 9927532"/>
            </a:avLst>
          </a:prstGeom>
          <a:ln w="190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524500" y="4358163"/>
            <a:ext cx="584775" cy="5847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6616700" y="4358163"/>
            <a:ext cx="584775" cy="5847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149600" y="4893913"/>
            <a:ext cx="401987" cy="4019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483100" y="3052413"/>
            <a:ext cx="401987" cy="4019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8900" y="6438900"/>
            <a:ext cx="7659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See also “An interesting pair of Simultaneous Equations”  (SIC_63)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09455B6-B668-49C3-8964-1D1E43B5D548}"/>
                  </a:ext>
                </a:extLst>
              </p:cNvPr>
              <p:cNvSpPr txBox="1"/>
              <p:nvPr/>
            </p:nvSpPr>
            <p:spPr>
              <a:xfrm>
                <a:off x="262467" y="2576105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09455B6-B668-49C3-8964-1D1E43B5D5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67" y="2576105"/>
                <a:ext cx="418704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029F44F4-7FD7-4025-9AF3-69095DB7384A}"/>
              </a:ext>
            </a:extLst>
          </p:cNvPr>
          <p:cNvSpPr txBox="1"/>
          <p:nvPr/>
        </p:nvSpPr>
        <p:spPr>
          <a:xfrm>
            <a:off x="5634279" y="2535942"/>
            <a:ext cx="3454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(This does not apply to the worked example)</a:t>
            </a:r>
          </a:p>
        </p:txBody>
      </p:sp>
    </p:spTree>
    <p:extLst>
      <p:ext uri="{BB962C8B-B14F-4D97-AF65-F5344CB8AC3E}">
        <p14:creationId xmlns:p14="http://schemas.microsoft.com/office/powerpoint/2010/main" val="321255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88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05600" y="2667000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9,−13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667000"/>
                <a:ext cx="107356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00600" y="4948535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4,−15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948535"/>
                <a:ext cx="1073563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1544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54483" cy="338554"/>
              </a:xfrm>
              <a:prstGeom prst="rect">
                <a:avLst/>
              </a:prstGeom>
              <a:blipFill rotWithShape="1">
                <a:blip r:embed="rId9"/>
                <a:stretch>
                  <a:fillRect l="-2646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7BAA26-B0A9-4C03-A5E0-2A6BA9C6DF5F}"/>
              </a:ext>
            </a:extLst>
          </p:cNvPr>
          <p:cNvSpPr txBox="1"/>
          <p:nvPr/>
        </p:nvSpPr>
        <p:spPr>
          <a:xfrm>
            <a:off x="287079" y="5574268"/>
            <a:ext cx="352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03618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971FD47-FEF4-4766-96A0-B50AEC2CF343}"/>
              </a:ext>
            </a:extLst>
          </p:cNvPr>
          <p:cNvSpPr/>
          <p:nvPr/>
        </p:nvSpPr>
        <p:spPr>
          <a:xfrm>
            <a:off x="0" y="0"/>
            <a:ext cx="9144000" cy="6818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9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91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50878" y="2667000"/>
                <a:ext cx="945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5,−3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8" y="2667000"/>
                <a:ext cx="94532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00600" y="4948535"/>
                <a:ext cx="945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0,−5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948535"/>
                <a:ext cx="94532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9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638800" y="5574268"/>
                <a:ext cx="11544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54483" cy="338554"/>
              </a:xfrm>
              <a:prstGeom prst="rect">
                <a:avLst/>
              </a:prstGeom>
              <a:blipFill rotWithShape="1">
                <a:blip r:embed="rId10"/>
                <a:stretch>
                  <a:fillRect l="-2646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8C236688-8C5F-4CAF-878E-E244BA84D2E6}"/>
              </a:ext>
            </a:extLst>
          </p:cNvPr>
          <p:cNvSpPr txBox="1"/>
          <p:nvPr/>
        </p:nvSpPr>
        <p:spPr>
          <a:xfrm>
            <a:off x="287079" y="5574268"/>
            <a:ext cx="3305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454975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50878" y="2667000"/>
                <a:ext cx="945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7,−8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8" y="2667000"/>
                <a:ext cx="94532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00600" y="4948535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2,−10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948535"/>
                <a:ext cx="1073563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9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638800" y="5574268"/>
                <a:ext cx="11544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54483" cy="338554"/>
              </a:xfrm>
              <a:prstGeom prst="rect">
                <a:avLst/>
              </a:prstGeom>
              <a:blipFill rotWithShape="1">
                <a:blip r:embed="rId10"/>
                <a:stretch>
                  <a:fillRect l="-2646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3C996012-80A5-412B-8C79-D3CE89CFA7DE}"/>
              </a:ext>
            </a:extLst>
          </p:cNvPr>
          <p:cNvSpPr txBox="1"/>
          <p:nvPr/>
        </p:nvSpPr>
        <p:spPr>
          <a:xfrm>
            <a:off x="287079" y="5574268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84335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50746" y="2667000"/>
                <a:ext cx="11216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5,−0.5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746" y="2667000"/>
                <a:ext cx="112165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24400" y="4948535"/>
                <a:ext cx="11216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0,−4.5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948535"/>
                <a:ext cx="112165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391856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391856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193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8A3799-B396-4A09-8A8E-0277CB754B16}"/>
              </a:ext>
            </a:extLst>
          </p:cNvPr>
          <p:cNvSpPr txBox="1"/>
          <p:nvPr/>
        </p:nvSpPr>
        <p:spPr>
          <a:xfrm>
            <a:off x="287079" y="5574268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84589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86143" y="2667000"/>
                <a:ext cx="910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1,4.5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143" y="2667000"/>
                <a:ext cx="91005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84219" y="4948535"/>
                <a:ext cx="10831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−4,0.5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219" y="4948535"/>
                <a:ext cx="108318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391856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391856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193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AABDEA2-3A65-4383-A45C-BB6487E7A937}"/>
              </a:ext>
            </a:extLst>
          </p:cNvPr>
          <p:cNvSpPr txBox="1"/>
          <p:nvPr/>
        </p:nvSpPr>
        <p:spPr>
          <a:xfrm>
            <a:off x="287079" y="5574268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23804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89219" y="2667000"/>
                <a:ext cx="10831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−3,9.5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219" y="2667000"/>
                <a:ext cx="108318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84219" y="4948535"/>
                <a:ext cx="10831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−8,5.5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219" y="4948535"/>
                <a:ext cx="108318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391856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391856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193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F35DC2-DF07-49B4-A8E7-3B69CB0885B8}"/>
              </a:ext>
            </a:extLst>
          </p:cNvPr>
          <p:cNvSpPr txBox="1"/>
          <p:nvPr/>
        </p:nvSpPr>
        <p:spPr>
          <a:xfrm>
            <a:off x="287079" y="5574268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267566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89219" y="2667000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6,−11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219" y="2667000"/>
                <a:ext cx="107356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84219" y="4948535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0,−12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219" y="4948535"/>
                <a:ext cx="1073563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381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B12760-F6BE-46BF-8ED9-17019D14D0FC}"/>
              </a:ext>
            </a:extLst>
          </p:cNvPr>
          <p:cNvSpPr txBox="1"/>
          <p:nvPr/>
        </p:nvSpPr>
        <p:spPr>
          <a:xfrm>
            <a:off x="287079" y="5574268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430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89219" y="2667000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7,−17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219" y="2667000"/>
                <a:ext cx="107356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84219" y="4948535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1,−18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219" y="4948535"/>
                <a:ext cx="1073563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381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530C23-F753-492E-9A06-0025BC455270}"/>
              </a:ext>
            </a:extLst>
          </p:cNvPr>
          <p:cNvSpPr txBox="1"/>
          <p:nvPr/>
        </p:nvSpPr>
        <p:spPr>
          <a:xfrm>
            <a:off x="287079" y="5574268"/>
            <a:ext cx="362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2915213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89219" y="2667000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8,−23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219" y="2667000"/>
                <a:ext cx="107356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84219" y="4948535"/>
                <a:ext cx="10735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2,−24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219" y="4948535"/>
                <a:ext cx="107356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381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061E82-82B9-43DD-9F78-8B1C0C05731C}"/>
              </a:ext>
            </a:extLst>
          </p:cNvPr>
          <p:cNvSpPr txBox="1"/>
          <p:nvPr/>
        </p:nvSpPr>
        <p:spPr>
          <a:xfrm>
            <a:off x="287079" y="5574268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82421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50878" y="2667000"/>
                <a:ext cx="945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7,−8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8" y="2667000"/>
                <a:ext cx="94532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84219" y="4948535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0,−10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219" y="4948535"/>
                <a:ext cx="1073563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9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14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2600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E14E0E-D8BA-434C-90D9-4AFF1AAEC3F2}"/>
              </a:ext>
            </a:extLst>
          </p:cNvPr>
          <p:cNvSpPr txBox="1"/>
          <p:nvPr/>
        </p:nvSpPr>
        <p:spPr>
          <a:xfrm>
            <a:off x="287079" y="5574268"/>
            <a:ext cx="3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39726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50878" y="2667000"/>
                <a:ext cx="945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5,−1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8" y="2667000"/>
                <a:ext cx="94532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84219" y="4948535"/>
                <a:ext cx="11184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−2,−3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219" y="4948535"/>
                <a:ext cx="111844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9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14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2600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7821F2-618C-4A60-9842-5B0E5EAD5A9B}"/>
              </a:ext>
            </a:extLst>
          </p:cNvPr>
          <p:cNvSpPr txBox="1"/>
          <p:nvPr/>
        </p:nvSpPr>
        <p:spPr>
          <a:xfrm>
            <a:off x="287079" y="5574268"/>
            <a:ext cx="3257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37904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 rot="-600000">
            <a:off x="5198970" y="1447800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920000">
            <a:off x="4976193" y="2575601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2820000">
            <a:off x="4803644" y="287975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4500000">
            <a:off x="4111756" y="326075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1" y="2275344"/>
            <a:ext cx="2590799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Note that there are four such tangents.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7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8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580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886273" y="2667000"/>
                <a:ext cx="733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3,6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273" y="2667000"/>
                <a:ext cx="73372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−4,4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9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14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2600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6C1FA9-728D-4228-B000-70AEDEBFF751}"/>
              </a:ext>
            </a:extLst>
          </p:cNvPr>
          <p:cNvSpPr txBox="1"/>
          <p:nvPr/>
        </p:nvSpPr>
        <p:spPr>
          <a:xfrm>
            <a:off x="287079" y="5574268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391312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05600" y="2667000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9,−31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667000"/>
                <a:ext cx="107356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00600" y="4948535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1,−32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948535"/>
                <a:ext cx="1073563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381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1" dirty="0" smtClean="0">
                        <a:latin typeface="Cambria Math"/>
                      </a:rPr>
                      <m:t>4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143262" cy="338554"/>
              </a:xfrm>
              <a:prstGeom prst="rect">
                <a:avLst/>
              </a:prstGeom>
              <a:blipFill rotWithShape="1">
                <a:blip r:embed="rId10"/>
                <a:stretch>
                  <a:fillRect l="-2660" t="-3636" b="-254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091D7AB-BE41-4F05-B770-8002EE42DB21}"/>
              </a:ext>
            </a:extLst>
          </p:cNvPr>
          <p:cNvSpPr txBox="1"/>
          <p:nvPr/>
        </p:nvSpPr>
        <p:spPr>
          <a:xfrm>
            <a:off x="287079" y="5574268"/>
            <a:ext cx="3882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7515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05600" y="2667000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8,−23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667000"/>
                <a:ext cx="107356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00600" y="4948535"/>
                <a:ext cx="10735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0,−24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948535"/>
                <a:ext cx="107356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381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1" dirty="0" smtClean="0">
                        <a:latin typeface="Cambria Math"/>
                      </a:rPr>
                      <m:t>4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143262" cy="338554"/>
              </a:xfrm>
              <a:prstGeom prst="rect">
                <a:avLst/>
              </a:prstGeom>
              <a:blipFill rotWithShape="1">
                <a:blip r:embed="rId10"/>
                <a:stretch>
                  <a:fillRect l="-2660" t="-3636" b="-254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DF7CF2-10CA-4CB4-8D02-24BC2CF0E039}"/>
              </a:ext>
            </a:extLst>
          </p:cNvPr>
          <p:cNvSpPr txBox="1"/>
          <p:nvPr/>
        </p:nvSpPr>
        <p:spPr>
          <a:xfrm>
            <a:off x="287079" y="5574268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850765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05600" y="2667000"/>
                <a:ext cx="1073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7,−15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667000"/>
                <a:ext cx="107356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24400" y="4948535"/>
                <a:ext cx="12466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−1,−16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948535"/>
                <a:ext cx="124668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381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1" dirty="0" smtClean="0">
                        <a:latin typeface="Cambria Math"/>
                      </a:rPr>
                      <m:t>4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143262" cy="338554"/>
              </a:xfrm>
              <a:prstGeom prst="rect">
                <a:avLst/>
              </a:prstGeom>
              <a:blipFill rotWithShape="1">
                <a:blip r:embed="rId10"/>
                <a:stretch>
                  <a:fillRect l="-2660" t="-3636" b="-254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29F500-4B28-4967-AC8A-D85233812579}"/>
              </a:ext>
            </a:extLst>
          </p:cNvPr>
          <p:cNvSpPr txBox="1"/>
          <p:nvPr/>
        </p:nvSpPr>
        <p:spPr>
          <a:xfrm>
            <a:off x="287079" y="5574268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64524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50746" y="2667000"/>
                <a:ext cx="12498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6,−11.5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746" y="2667000"/>
                <a:ext cx="124989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24400" y="4948535"/>
                <a:ext cx="12498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1,−12.5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948535"/>
                <a:ext cx="124989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381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DBAE82-6281-44C1-A32E-A9F35B24E38C}"/>
              </a:ext>
            </a:extLst>
          </p:cNvPr>
          <p:cNvSpPr txBox="1"/>
          <p:nvPr/>
        </p:nvSpPr>
        <p:spPr>
          <a:xfrm>
            <a:off x="287079" y="5574268"/>
            <a:ext cx="3048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281092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26946" y="2667000"/>
                <a:ext cx="11216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5,−6.5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6946" y="2667000"/>
                <a:ext cx="112165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00600" y="4948535"/>
                <a:ext cx="11216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0,−7.5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948535"/>
                <a:ext cx="112165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381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C98FA4-4867-4FC9-ABF6-6954DCBC5662}"/>
              </a:ext>
            </a:extLst>
          </p:cNvPr>
          <p:cNvSpPr txBox="1"/>
          <p:nvPr/>
        </p:nvSpPr>
        <p:spPr>
          <a:xfrm>
            <a:off x="287079" y="5574268"/>
            <a:ext cx="3866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99594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26946" y="2667000"/>
                <a:ext cx="11216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4,−1.5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6946" y="2667000"/>
                <a:ext cx="112165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24400" y="4948535"/>
                <a:ext cx="12947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−1,−2.5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948535"/>
                <a:ext cx="129477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tangents  from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to the circles are of equal length.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coordinates of the centres of the circles and their radii are as shown.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2275344"/>
                <a:ext cx="2590799" cy="2308324"/>
              </a:xfrm>
              <a:prstGeom prst="rect">
                <a:avLst/>
              </a:prstGeom>
              <a:blipFill rotWithShape="1">
                <a:blip r:embed="rId7"/>
                <a:stretch>
                  <a:fillRect l="-1874" t="-787" r="-468" b="-315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Comic Sans MS" panose="030F0702030302020204" pitchFamily="66" charset="0"/>
                  </a:rPr>
                  <a:t>What is the relationship between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-coordinates of point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𝑷</m:t>
                    </m:r>
                    <m:r>
                      <a:rPr lang="en-GB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379" y="6412468"/>
                <a:ext cx="8197242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4762" b="-2381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467600" y="5562600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278042" cy="362600"/>
              </a:xfrm>
              <a:prstGeom prst="rect">
                <a:avLst/>
              </a:prstGeom>
              <a:blipFill rotWithShape="1">
                <a:blip r:embed="rId9"/>
                <a:stretch>
                  <a:fillRect l="-2381" b="-2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10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019974" y="20254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Bradley Hand ITC" panose="03070402050302030203" pitchFamily="66" charset="0"/>
              </a:rPr>
              <a:t>SIC_51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CC3F01-8E8A-4285-AC68-312C84834E71}"/>
              </a:ext>
            </a:extLst>
          </p:cNvPr>
          <p:cNvSpPr txBox="1"/>
          <p:nvPr/>
        </p:nvSpPr>
        <p:spPr>
          <a:xfrm>
            <a:off x="287079" y="5574268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428229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6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7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rot="-600000">
            <a:off x="5198970" y="1447800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4500000">
            <a:off x="4111756" y="326075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934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69806" y="4648200"/>
                <a:ext cx="3593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9806" y="4648200"/>
                <a:ext cx="359394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086600" y="1752600"/>
                <a:ext cx="607987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0" dirty="0" smtClean="0">
                          <a:latin typeface="Cambria Math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16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dirty="0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1752600"/>
                <a:ext cx="607987" cy="3676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 rot="-600000">
            <a:off x="5198970" y="1447800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4500000">
            <a:off x="4111756" y="326075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8687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69806" y="4648200"/>
                <a:ext cx="3593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9806" y="4648200"/>
                <a:ext cx="359394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086600" y="1752600"/>
                <a:ext cx="607987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0" dirty="0" smtClean="0">
                          <a:latin typeface="Cambria Math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16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dirty="0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1752600"/>
                <a:ext cx="607987" cy="3676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rot="-600000">
            <a:off x="5198970" y="1447800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4500000">
            <a:off x="4111756" y="326075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 rot="720000">
                <a:off x="4289453" y="2171672"/>
                <a:ext cx="1869358" cy="35323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dirty="0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720000">
                <a:off x="4289453" y="2171672"/>
                <a:ext cx="1869358" cy="35323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971800" y="1600200"/>
                <a:ext cx="7799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1600200"/>
                <a:ext cx="779957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 rot="3720000">
                <a:off x="4003472" y="3398572"/>
                <a:ext cx="1869358" cy="35323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dirty="0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720000">
                <a:off x="4003472" y="3398572"/>
                <a:ext cx="1869358" cy="35323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20880000">
                <a:off x="4235259" y="1103904"/>
                <a:ext cx="2282548" cy="35323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dirty="0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dirty="0" smtClean="0">
                              <a:latin typeface="Cambria Math"/>
                            </a:rPr>
                            <m:t>−12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880000">
                <a:off x="4235259" y="1103904"/>
                <a:ext cx="2282548" cy="35323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828800" y="3550972"/>
                <a:ext cx="2183162" cy="35323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dirty="0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dirty="0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dirty="0" smtClean="0">
                              <a:latin typeface="Cambria Math"/>
                            </a:rPr>
                            <m:t>−4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3550972"/>
                <a:ext cx="2183162" cy="353238"/>
              </a:xfrm>
              <a:prstGeom prst="rect">
                <a:avLst/>
              </a:prstGeom>
              <a:blipFill rotWithShape="1">
                <a:blip r:embed="rId13"/>
                <a:stretch>
                  <a:fillRect b="-35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1042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p:cxnSp>
        <p:nvCxnSpPr>
          <p:cNvPr id="27" name="Straight Connector 26"/>
          <p:cNvCxnSpPr/>
          <p:nvPr/>
        </p:nvCxnSpPr>
        <p:spPr>
          <a:xfrm rot="-600000">
            <a:off x="5198970" y="1447800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4500000">
            <a:off x="4111756" y="326075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200400" y="762000"/>
            <a:ext cx="5943600" cy="54102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0" y="2171672"/>
                <a:ext cx="7149971" cy="31977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    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en-GB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dirty="0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GB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dirty="0" smtClean="0">
                            <a:latin typeface="Cambria Math"/>
                          </a:rPr>
                          <m:t>−4</m:t>
                        </m:r>
                      </m:e>
                    </m:rad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i="1" dirty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GB" i="1" dirty="0">
                                    <a:latin typeface="Cambria Math"/>
                                  </a:rPr>
                                  <m:t>−5</m:t>
                                </m:r>
                              </m:e>
                            </m:d>
                          </m:e>
                          <m:sup>
                            <m:r>
                              <a:rPr lang="en-GB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i="1" dirty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i="1" dirty="0"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en-GB" i="1" dirty="0">
                                    <a:latin typeface="Cambria Math"/>
                                  </a:rPr>
                                  <m:t>−3</m:t>
                                </m:r>
                              </m:e>
                            </m:d>
                          </m:e>
                          <m:sup>
                            <m:r>
                              <a:rPr lang="en-GB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i="1" dirty="0">
                            <a:latin typeface="Cambria Math"/>
                          </a:rPr>
                          <m:t>−12</m:t>
                        </m:r>
                      </m:e>
                    </m:rad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 dirty="0">
                                <a:latin typeface="Cambria Math"/>
                              </a:rPr>
                              <m:t>𝑥</m:t>
                            </m:r>
                            <m:r>
                              <a:rPr lang="en-GB" i="1" dirty="0">
                                <a:latin typeface="Cambria Math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 dirty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 dirty="0">
                                <a:latin typeface="Cambria Math"/>
                              </a:rPr>
                              <m:t>𝑦</m:t>
                            </m:r>
                            <m:r>
                              <a:rPr lang="en-GB" i="1" dirty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 dirty="0">
                        <a:latin typeface="Cambria Math"/>
                      </a:rPr>
                      <m:t>−4</m:t>
                    </m:r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 dirty="0">
                                <a:latin typeface="Cambria Math"/>
                              </a:rPr>
                              <m:t>𝑥</m:t>
                            </m:r>
                            <m:r>
                              <a:rPr lang="en-GB" i="1" dirty="0">
                                <a:latin typeface="Cambria Math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 dirty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 dirty="0">
                                <a:latin typeface="Cambria Math"/>
                              </a:rPr>
                              <m:t>𝑦</m:t>
                            </m:r>
                            <m:r>
                              <a:rPr lang="en-GB" i="1" dirty="0">
                                <a:latin typeface="Cambria Math"/>
                              </a:rPr>
                              <m:t>−3</m:t>
                            </m:r>
                          </m:e>
                        </m:d>
                      </m:e>
                      <m:sup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 dirty="0">
                        <a:latin typeface="Cambria Math"/>
                      </a:rPr>
                      <m:t>−12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+2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+1+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−2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+1−4=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−10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+25+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−6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+9−12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		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−2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−2=−10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−6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+22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		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12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+4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=24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		     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=6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171672"/>
                <a:ext cx="7149971" cy="319773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812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7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8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3</m:t>
                      </m:r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+</m:t>
                      </m:r>
                      <m:r>
                        <a:rPr lang="en-GB" i="1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</p:spTree>
    <p:extLst>
      <p:ext uri="{BB962C8B-B14F-4D97-AF65-F5344CB8AC3E}">
        <p14:creationId xmlns:p14="http://schemas.microsoft.com/office/powerpoint/2010/main" val="391995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30" y="977265"/>
            <a:ext cx="5932170" cy="4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7202" y="39469"/>
            <a:ext cx="3189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itchFamily="66" charset="0"/>
              </a:rPr>
              <a:t>Equal Tangents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-600000">
            <a:off x="5198970" y="1447800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4500000">
            <a:off x="4111756" y="3260753"/>
            <a:ext cx="0" cy="2000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</a:rPr>
                        <m:t>𝑷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95400"/>
                <a:ext cx="4187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5,3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345" y="2667000"/>
                <a:ext cx="73372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−1,1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350" y="4948535"/>
                <a:ext cx="9068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574268"/>
                <a:ext cx="1143262" cy="338554"/>
              </a:xfrm>
              <a:prstGeom prst="rect">
                <a:avLst/>
              </a:prstGeom>
              <a:blipFill rotWithShape="1">
                <a:blip r:embed="rId7"/>
                <a:stretch>
                  <a:fillRect l="-2660" t="-3571" b="-232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Radius = 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21668"/>
                <a:ext cx="1391856" cy="361766"/>
              </a:xfrm>
              <a:prstGeom prst="rect">
                <a:avLst/>
              </a:prstGeom>
              <a:blipFill rotWithShape="1">
                <a:blip r:embed="rId8"/>
                <a:stretch>
                  <a:fillRect l="-2193" b="-237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3</m:t>
                      </m:r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+</m:t>
                      </m:r>
                      <m:r>
                        <a:rPr lang="en-GB" i="1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754868"/>
                <a:ext cx="133536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4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2120</TotalTime>
  <Words>1628</Words>
  <Application>Microsoft Office PowerPoint</Application>
  <PresentationFormat>On-screen Show (4:3)</PresentationFormat>
  <Paragraphs>388</Paragraphs>
  <Slides>36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Bradley Hand ITC</vt:lpstr>
      <vt:lpstr>Calibri</vt:lpstr>
      <vt:lpstr>Cambria Math</vt:lpstr>
      <vt:lpstr>Comic Sans MS</vt:lpstr>
      <vt:lpstr>Office Theme</vt:lpstr>
      <vt:lpstr>Equal tangents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Equal tangents</dc:title>
  <dc:creator>John</dc:creator>
  <cp:lastModifiedBy>John Burke</cp:lastModifiedBy>
  <cp:revision>42</cp:revision>
  <dcterms:created xsi:type="dcterms:W3CDTF">2016-12-30T22:54:07Z</dcterms:created>
  <dcterms:modified xsi:type="dcterms:W3CDTF">2020-08-05T09:53:34Z</dcterms:modified>
</cp:coreProperties>
</file>